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8" r:id="rId3"/>
    <p:sldId id="257" r:id="rId4"/>
    <p:sldId id="259" r:id="rId5"/>
    <p:sldId id="266" r:id="rId6"/>
    <p:sldId id="260" r:id="rId7"/>
    <p:sldId id="267" r:id="rId8"/>
    <p:sldId id="265" r:id="rId9"/>
    <p:sldId id="261" r:id="rId10"/>
    <p:sldId id="262" r:id="rId11"/>
    <p:sldId id="263" r:id="rId12"/>
    <p:sldId id="264"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nvi Ajudiya" userId="66ad6b303fcbfcd5" providerId="LiveId" clId="{894E04F7-4DB0-43CE-A32D-E241213E98DA}"/>
    <pc:docChg chg="undo custSel modSld">
      <pc:chgData name="Janvi Ajudiya" userId="66ad6b303fcbfcd5" providerId="LiveId" clId="{894E04F7-4DB0-43CE-A32D-E241213E98DA}" dt="2020-11-09T20:14:47.041" v="920" actId="20577"/>
      <pc:docMkLst>
        <pc:docMk/>
      </pc:docMkLst>
      <pc:sldChg chg="modSp mod">
        <pc:chgData name="Janvi Ajudiya" userId="66ad6b303fcbfcd5" providerId="LiveId" clId="{894E04F7-4DB0-43CE-A32D-E241213E98DA}" dt="2020-11-09T20:14:47.041" v="920" actId="20577"/>
        <pc:sldMkLst>
          <pc:docMk/>
          <pc:sldMk cId="1575205828" sldId="256"/>
        </pc:sldMkLst>
        <pc:spChg chg="mod">
          <ac:chgData name="Janvi Ajudiya" userId="66ad6b303fcbfcd5" providerId="LiveId" clId="{894E04F7-4DB0-43CE-A32D-E241213E98DA}" dt="2020-11-09T20:14:47.041" v="920" actId="20577"/>
          <ac:spMkLst>
            <pc:docMk/>
            <pc:sldMk cId="1575205828" sldId="256"/>
            <ac:spMk id="2" creationId="{74563170-B166-4004-8EEB-E988C43B6C6E}"/>
          </ac:spMkLst>
        </pc:spChg>
        <pc:spChg chg="mod">
          <ac:chgData name="Janvi Ajudiya" userId="66ad6b303fcbfcd5" providerId="LiveId" clId="{894E04F7-4DB0-43CE-A32D-E241213E98DA}" dt="2020-11-09T20:14:09.087" v="916" actId="5793"/>
          <ac:spMkLst>
            <pc:docMk/>
            <pc:sldMk cId="1575205828" sldId="256"/>
            <ac:spMk id="3" creationId="{00906D77-727C-4E95-A4A2-D6371B48E04D}"/>
          </ac:spMkLst>
        </pc:spChg>
      </pc:sldChg>
      <pc:sldChg chg="modSp mod">
        <pc:chgData name="Janvi Ajudiya" userId="66ad6b303fcbfcd5" providerId="LiveId" clId="{894E04F7-4DB0-43CE-A32D-E241213E98DA}" dt="2020-11-09T20:14:24.848" v="918" actId="20577"/>
        <pc:sldMkLst>
          <pc:docMk/>
          <pc:sldMk cId="3950571776" sldId="258"/>
        </pc:sldMkLst>
        <pc:spChg chg="mod">
          <ac:chgData name="Janvi Ajudiya" userId="66ad6b303fcbfcd5" providerId="LiveId" clId="{894E04F7-4DB0-43CE-A32D-E241213E98DA}" dt="2020-11-09T20:14:24.848" v="918" actId="20577"/>
          <ac:spMkLst>
            <pc:docMk/>
            <pc:sldMk cId="3950571776" sldId="258"/>
            <ac:spMk id="3" creationId="{09F4778B-DD44-4113-8413-DA81DCE9731F}"/>
          </ac:spMkLst>
        </pc:spChg>
      </pc:sldChg>
      <pc:sldChg chg="modSp mod">
        <pc:chgData name="Janvi Ajudiya" userId="66ad6b303fcbfcd5" providerId="LiveId" clId="{894E04F7-4DB0-43CE-A32D-E241213E98DA}" dt="2020-11-09T20:10:04.424" v="780"/>
        <pc:sldMkLst>
          <pc:docMk/>
          <pc:sldMk cId="3442524447" sldId="262"/>
        </pc:sldMkLst>
        <pc:spChg chg="mod">
          <ac:chgData name="Janvi Ajudiya" userId="66ad6b303fcbfcd5" providerId="LiveId" clId="{894E04F7-4DB0-43CE-A32D-E241213E98DA}" dt="2020-11-09T20:10:04.424" v="780"/>
          <ac:spMkLst>
            <pc:docMk/>
            <pc:sldMk cId="3442524447" sldId="262"/>
            <ac:spMk id="3" creationId="{FCC6D9C2-2815-4FE9-B668-818C06E37A31}"/>
          </ac:spMkLst>
        </pc:spChg>
      </pc:sldChg>
      <pc:sldChg chg="modSp mod">
        <pc:chgData name="Janvi Ajudiya" userId="66ad6b303fcbfcd5" providerId="LiveId" clId="{894E04F7-4DB0-43CE-A32D-E241213E98DA}" dt="2020-11-09T20:10:38.511" v="791" actId="20577"/>
        <pc:sldMkLst>
          <pc:docMk/>
          <pc:sldMk cId="377182603" sldId="263"/>
        </pc:sldMkLst>
        <pc:spChg chg="mod">
          <ac:chgData name="Janvi Ajudiya" userId="66ad6b303fcbfcd5" providerId="LiveId" clId="{894E04F7-4DB0-43CE-A32D-E241213E98DA}" dt="2020-11-09T20:10:38.511" v="791" actId="20577"/>
          <ac:spMkLst>
            <pc:docMk/>
            <pc:sldMk cId="377182603" sldId="263"/>
            <ac:spMk id="3" creationId="{EC90A8CD-6014-47BE-9B35-5D51F724C85B}"/>
          </ac:spMkLst>
        </pc:spChg>
      </pc:sldChg>
    </pc:docChg>
  </pc:docChgLst>
</pc:chgInfo>
</file>

<file path=ppt/media/image1.jpe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02D50C63-F0E0-4786-A0EC-880BB5E8010F}" type="datetimeFigureOut">
              <a:rPr lang="en-IN" smtClean="0"/>
              <a:t>10-11-2020</a:t>
            </a:fld>
            <a:endParaRPr lang="en-IN"/>
          </a:p>
        </p:txBody>
      </p:sp>
      <p:sp>
        <p:nvSpPr>
          <p:cNvPr id="5" name="Footer Placeholder 4"/>
          <p:cNvSpPr>
            <a:spLocks noGrp="1"/>
          </p:cNvSpPr>
          <p:nvPr>
            <p:ph type="ftr" sz="quarter" idx="11"/>
          </p:nvPr>
        </p:nvSpPr>
        <p:spPr>
          <a:xfrm>
            <a:off x="3962399" y="5870575"/>
            <a:ext cx="4893958" cy="377825"/>
          </a:xfrm>
        </p:spPr>
        <p:txBody>
          <a:bodyPr/>
          <a:lstStyle/>
          <a:p>
            <a:endParaRPr lang="en-IN"/>
          </a:p>
        </p:txBody>
      </p:sp>
      <p:sp>
        <p:nvSpPr>
          <p:cNvPr id="6" name="Slide Number Placeholder 5"/>
          <p:cNvSpPr>
            <a:spLocks noGrp="1"/>
          </p:cNvSpPr>
          <p:nvPr>
            <p:ph type="sldNum" sz="quarter" idx="12"/>
          </p:nvPr>
        </p:nvSpPr>
        <p:spPr>
          <a:xfrm>
            <a:off x="10608958" y="5870575"/>
            <a:ext cx="551167" cy="377825"/>
          </a:xfrm>
        </p:spPr>
        <p:txBody>
          <a:bodyPr/>
          <a:lstStyle/>
          <a:p>
            <a:fld id="{1BBB95A3-BC6C-4D69-A640-8A0E792F9E35}" type="slidenum">
              <a:rPr lang="en-IN" smtClean="0"/>
              <a:t>‹#›</a:t>
            </a:fld>
            <a:endParaRPr lang="en-IN"/>
          </a:p>
        </p:txBody>
      </p:sp>
    </p:spTree>
    <p:extLst>
      <p:ext uri="{BB962C8B-B14F-4D97-AF65-F5344CB8AC3E}">
        <p14:creationId xmlns:p14="http://schemas.microsoft.com/office/powerpoint/2010/main" val="192378554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D50C63-F0E0-4786-A0EC-880BB5E8010F}" type="datetimeFigureOut">
              <a:rPr lang="en-IN" smtClean="0"/>
              <a:t>10-11-2020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BBB95A3-BC6C-4D69-A640-8A0E792F9E35}" type="slidenum">
              <a:rPr lang="en-IN" smtClean="0"/>
              <a:t>‹#›</a:t>
            </a:fld>
            <a:endParaRPr lang="en-IN"/>
          </a:p>
        </p:txBody>
      </p:sp>
    </p:spTree>
    <p:extLst>
      <p:ext uri="{BB962C8B-B14F-4D97-AF65-F5344CB8AC3E}">
        <p14:creationId xmlns:p14="http://schemas.microsoft.com/office/powerpoint/2010/main" val="34623274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D50C63-F0E0-4786-A0EC-880BB5E8010F}" type="datetimeFigureOut">
              <a:rPr lang="en-IN" smtClean="0"/>
              <a:t>10-11-2020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BBB95A3-BC6C-4D69-A640-8A0E792F9E35}" type="slidenum">
              <a:rPr lang="en-IN" smtClean="0"/>
              <a:t>‹#›</a:t>
            </a:fld>
            <a:endParaRPr lang="en-IN"/>
          </a:p>
        </p:txBody>
      </p:sp>
    </p:spTree>
    <p:extLst>
      <p:ext uri="{BB962C8B-B14F-4D97-AF65-F5344CB8AC3E}">
        <p14:creationId xmlns:p14="http://schemas.microsoft.com/office/powerpoint/2010/main" val="37282297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D50C63-F0E0-4786-A0EC-880BB5E8010F}" type="datetimeFigureOut">
              <a:rPr lang="en-IN" smtClean="0"/>
              <a:t>10-11-2020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BBB95A3-BC6C-4D69-A640-8A0E792F9E35}" type="slidenum">
              <a:rPr lang="en-IN" smtClean="0"/>
              <a:t>‹#›</a:t>
            </a:fld>
            <a:endParaRPr lang="en-IN"/>
          </a:p>
        </p:txBody>
      </p:sp>
    </p:spTree>
    <p:extLst>
      <p:ext uri="{BB962C8B-B14F-4D97-AF65-F5344CB8AC3E}">
        <p14:creationId xmlns:p14="http://schemas.microsoft.com/office/powerpoint/2010/main" val="9340477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D50C63-F0E0-4786-A0EC-880BB5E8010F}" type="datetimeFigureOut">
              <a:rPr lang="en-IN" smtClean="0"/>
              <a:t>10-11-2020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BBB95A3-BC6C-4D69-A640-8A0E792F9E35}" type="slidenum">
              <a:rPr lang="en-IN" smtClean="0"/>
              <a:t>‹#›</a:t>
            </a:fld>
            <a:endParaRPr lang="en-IN"/>
          </a:p>
        </p:txBody>
      </p:sp>
    </p:spTree>
    <p:extLst>
      <p:ext uri="{BB962C8B-B14F-4D97-AF65-F5344CB8AC3E}">
        <p14:creationId xmlns:p14="http://schemas.microsoft.com/office/powerpoint/2010/main" val="10676287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D50C63-F0E0-4786-A0EC-880BB5E8010F}" type="datetimeFigureOut">
              <a:rPr lang="en-IN" smtClean="0"/>
              <a:t>10-11-2020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BBB95A3-BC6C-4D69-A640-8A0E792F9E35}" type="slidenum">
              <a:rPr lang="en-IN" smtClean="0"/>
              <a:t>‹#›</a:t>
            </a:fld>
            <a:endParaRPr lang="en-IN"/>
          </a:p>
        </p:txBody>
      </p:sp>
    </p:spTree>
    <p:extLst>
      <p:ext uri="{BB962C8B-B14F-4D97-AF65-F5344CB8AC3E}">
        <p14:creationId xmlns:p14="http://schemas.microsoft.com/office/powerpoint/2010/main" val="2909176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D50C63-F0E0-4786-A0EC-880BB5E8010F}" type="datetimeFigureOut">
              <a:rPr lang="en-IN" smtClean="0"/>
              <a:t>10-11-2020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BBB95A3-BC6C-4D69-A640-8A0E792F9E35}" type="slidenum">
              <a:rPr lang="en-IN" smtClean="0"/>
              <a:t>‹#›</a:t>
            </a:fld>
            <a:endParaRPr lang="en-IN"/>
          </a:p>
        </p:txBody>
      </p:sp>
    </p:spTree>
    <p:extLst>
      <p:ext uri="{BB962C8B-B14F-4D97-AF65-F5344CB8AC3E}">
        <p14:creationId xmlns:p14="http://schemas.microsoft.com/office/powerpoint/2010/main" val="25185075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D50C63-F0E0-4786-A0EC-880BB5E8010F}" type="datetimeFigureOut">
              <a:rPr lang="en-IN" smtClean="0"/>
              <a:t>10-11-2020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BBB95A3-BC6C-4D69-A640-8A0E792F9E35}" type="slidenum">
              <a:rPr lang="en-IN" smtClean="0"/>
              <a:t>‹#›</a:t>
            </a:fld>
            <a:endParaRPr lang="en-IN"/>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163423800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D50C63-F0E0-4786-A0EC-880BB5E8010F}" type="datetimeFigureOut">
              <a:rPr lang="en-IN" smtClean="0"/>
              <a:t>10-11-2020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BBB95A3-BC6C-4D69-A640-8A0E792F9E35}" type="slidenum">
              <a:rPr lang="en-IN" smtClean="0"/>
              <a:t>‹#›</a:t>
            </a:fld>
            <a:endParaRPr lang="en-IN"/>
          </a:p>
        </p:txBody>
      </p:sp>
    </p:spTree>
    <p:extLst>
      <p:ext uri="{BB962C8B-B14F-4D97-AF65-F5344CB8AC3E}">
        <p14:creationId xmlns:p14="http://schemas.microsoft.com/office/powerpoint/2010/main" val="27222227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D50C63-F0E0-4786-A0EC-880BB5E8010F}" type="datetimeFigureOut">
              <a:rPr lang="en-IN" smtClean="0"/>
              <a:t>10-11-2020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BBB95A3-BC6C-4D69-A640-8A0E792F9E35}" type="slidenum">
              <a:rPr lang="en-IN" smtClean="0"/>
              <a:t>‹#›</a:t>
            </a:fld>
            <a:endParaRPr lang="en-IN"/>
          </a:p>
        </p:txBody>
      </p:sp>
    </p:spTree>
    <p:extLst>
      <p:ext uri="{BB962C8B-B14F-4D97-AF65-F5344CB8AC3E}">
        <p14:creationId xmlns:p14="http://schemas.microsoft.com/office/powerpoint/2010/main" val="715920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D50C63-F0E0-4786-A0EC-880BB5E8010F}" type="datetimeFigureOut">
              <a:rPr lang="en-IN" smtClean="0"/>
              <a:t>10-11-2020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BBB95A3-BC6C-4D69-A640-8A0E792F9E35}" type="slidenum">
              <a:rPr lang="en-IN" smtClean="0"/>
              <a:t>‹#›</a:t>
            </a:fld>
            <a:endParaRPr lang="en-IN"/>
          </a:p>
        </p:txBody>
      </p:sp>
    </p:spTree>
    <p:extLst>
      <p:ext uri="{BB962C8B-B14F-4D97-AF65-F5344CB8AC3E}">
        <p14:creationId xmlns:p14="http://schemas.microsoft.com/office/powerpoint/2010/main" val="10524593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2D50C63-F0E0-4786-A0EC-880BB5E8010F}" type="datetimeFigureOut">
              <a:rPr lang="en-IN" smtClean="0"/>
              <a:t>10-11-2020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BBB95A3-BC6C-4D69-A640-8A0E792F9E35}" type="slidenum">
              <a:rPr lang="en-IN" smtClean="0"/>
              <a:t>‹#›</a:t>
            </a:fld>
            <a:endParaRPr lang="en-IN"/>
          </a:p>
        </p:txBody>
      </p:sp>
    </p:spTree>
    <p:extLst>
      <p:ext uri="{BB962C8B-B14F-4D97-AF65-F5344CB8AC3E}">
        <p14:creationId xmlns:p14="http://schemas.microsoft.com/office/powerpoint/2010/main" val="6327317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D50C63-F0E0-4786-A0EC-880BB5E8010F}" type="datetimeFigureOut">
              <a:rPr lang="en-IN" smtClean="0"/>
              <a:t>10-11-2020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BBB95A3-BC6C-4D69-A640-8A0E792F9E35}" type="slidenum">
              <a:rPr lang="en-IN" smtClean="0"/>
              <a:t>‹#›</a:t>
            </a:fld>
            <a:endParaRPr lang="en-IN"/>
          </a:p>
        </p:txBody>
      </p:sp>
    </p:spTree>
    <p:extLst>
      <p:ext uri="{BB962C8B-B14F-4D97-AF65-F5344CB8AC3E}">
        <p14:creationId xmlns:p14="http://schemas.microsoft.com/office/powerpoint/2010/main" val="37960332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2D50C63-F0E0-4786-A0EC-880BB5E8010F}" type="datetimeFigureOut">
              <a:rPr lang="en-IN" smtClean="0"/>
              <a:t>10-11-2020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BBB95A3-BC6C-4D69-A640-8A0E792F9E35}" type="slidenum">
              <a:rPr lang="en-IN" smtClean="0"/>
              <a:t>‹#›</a:t>
            </a:fld>
            <a:endParaRPr lang="en-IN"/>
          </a:p>
        </p:txBody>
      </p:sp>
    </p:spTree>
    <p:extLst>
      <p:ext uri="{BB962C8B-B14F-4D97-AF65-F5344CB8AC3E}">
        <p14:creationId xmlns:p14="http://schemas.microsoft.com/office/powerpoint/2010/main" val="7884611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02D50C63-F0E0-4786-A0EC-880BB5E8010F}" type="datetimeFigureOut">
              <a:rPr lang="en-IN" smtClean="0"/>
              <a:t>10-11-2020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BBB95A3-BC6C-4D69-A640-8A0E792F9E35}" type="slidenum">
              <a:rPr lang="en-IN" smtClean="0"/>
              <a:t>‹#›</a:t>
            </a:fld>
            <a:endParaRPr lang="en-IN"/>
          </a:p>
        </p:txBody>
      </p:sp>
    </p:spTree>
    <p:extLst>
      <p:ext uri="{BB962C8B-B14F-4D97-AF65-F5344CB8AC3E}">
        <p14:creationId xmlns:p14="http://schemas.microsoft.com/office/powerpoint/2010/main" val="19332479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D50C63-F0E0-4786-A0EC-880BB5E8010F}" type="datetimeFigureOut">
              <a:rPr lang="en-IN" smtClean="0"/>
              <a:t>10-11-2020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BBB95A3-BC6C-4D69-A640-8A0E792F9E35}" type="slidenum">
              <a:rPr lang="en-IN" smtClean="0"/>
              <a:t>‹#›</a:t>
            </a:fld>
            <a:endParaRPr lang="en-IN"/>
          </a:p>
        </p:txBody>
      </p:sp>
    </p:spTree>
    <p:extLst>
      <p:ext uri="{BB962C8B-B14F-4D97-AF65-F5344CB8AC3E}">
        <p14:creationId xmlns:p14="http://schemas.microsoft.com/office/powerpoint/2010/main" val="36004067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D50C63-F0E0-4786-A0EC-880BB5E8010F}" type="datetimeFigureOut">
              <a:rPr lang="en-IN" smtClean="0"/>
              <a:t>10-11-2020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BBB95A3-BC6C-4D69-A640-8A0E792F9E35}" type="slidenum">
              <a:rPr lang="en-IN" smtClean="0"/>
              <a:t>‹#›</a:t>
            </a:fld>
            <a:endParaRPr lang="en-IN"/>
          </a:p>
        </p:txBody>
      </p:sp>
    </p:spTree>
    <p:extLst>
      <p:ext uri="{BB962C8B-B14F-4D97-AF65-F5344CB8AC3E}">
        <p14:creationId xmlns:p14="http://schemas.microsoft.com/office/powerpoint/2010/main" val="18185423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2D50C63-F0E0-4786-A0EC-880BB5E8010F}" type="datetimeFigureOut">
              <a:rPr lang="en-IN" smtClean="0"/>
              <a:t>10-11-2020</a:t>
            </a:fld>
            <a:endParaRPr lang="en-IN"/>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BBB95A3-BC6C-4D69-A640-8A0E792F9E35}" type="slidenum">
              <a:rPr lang="en-IN" smtClean="0"/>
              <a:t>‹#›</a:t>
            </a:fld>
            <a:endParaRPr lang="en-IN"/>
          </a:p>
        </p:txBody>
      </p:sp>
    </p:spTree>
    <p:extLst>
      <p:ext uri="{BB962C8B-B14F-4D97-AF65-F5344CB8AC3E}">
        <p14:creationId xmlns:p14="http://schemas.microsoft.com/office/powerpoint/2010/main" val="4238774888"/>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18it003@charusat.edu.in"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63170-B166-4004-8EEB-E988C43B6C6E}"/>
              </a:ext>
            </a:extLst>
          </p:cNvPr>
          <p:cNvSpPr>
            <a:spLocks noGrp="1"/>
          </p:cNvSpPr>
          <p:nvPr>
            <p:ph type="ctrTitle"/>
          </p:nvPr>
        </p:nvSpPr>
        <p:spPr>
          <a:xfrm>
            <a:off x="2290439" y="1964267"/>
            <a:ext cx="8869686" cy="2421464"/>
          </a:xfrm>
        </p:spPr>
        <p:txBody>
          <a:bodyPr/>
          <a:lstStyle/>
          <a:p>
            <a:r>
              <a:rPr lang="en-IN" dirty="0"/>
              <a:t>COPGEMINI CHALLENGE-1(AWS)</a:t>
            </a:r>
          </a:p>
        </p:txBody>
      </p:sp>
      <p:sp>
        <p:nvSpPr>
          <p:cNvPr id="3" name="Subtitle 2">
            <a:extLst>
              <a:ext uri="{FF2B5EF4-FFF2-40B4-BE49-F238E27FC236}">
                <a16:creationId xmlns:a16="http://schemas.microsoft.com/office/drawing/2014/main" id="{00906D77-727C-4E95-A4A2-D6371B48E04D}"/>
              </a:ext>
            </a:extLst>
          </p:cNvPr>
          <p:cNvSpPr>
            <a:spLocks noGrp="1"/>
          </p:cNvSpPr>
          <p:nvPr>
            <p:ph type="subTitle" idx="1"/>
          </p:nvPr>
        </p:nvSpPr>
        <p:spPr/>
        <p:txBody>
          <a:bodyPr/>
          <a:lstStyle/>
          <a:p>
            <a:pPr marL="285750" indent="-285750">
              <a:buFont typeface="Arial" panose="020B0604020202020204" pitchFamily="34" charset="0"/>
              <a:buChar char="•"/>
            </a:pPr>
            <a:r>
              <a:rPr lang="en-IN" dirty="0"/>
              <a:t>JANVI Ajudiya(</a:t>
            </a:r>
            <a:r>
              <a:rPr lang="en-IN" dirty="0">
                <a:hlinkClick r:id="rId2"/>
              </a:rPr>
              <a:t>18</a:t>
            </a:r>
            <a:r>
              <a:rPr lang="en-IN" cap="none" dirty="0">
                <a:hlinkClick r:id="rId2"/>
              </a:rPr>
              <a:t>it</a:t>
            </a:r>
            <a:r>
              <a:rPr lang="en-IN" dirty="0">
                <a:hlinkClick r:id="rId2"/>
              </a:rPr>
              <a:t>003@</a:t>
            </a:r>
            <a:r>
              <a:rPr lang="en-IN" cap="none" dirty="0">
                <a:hlinkClick r:id="rId2"/>
              </a:rPr>
              <a:t>charusat.edu.in</a:t>
            </a:r>
            <a:r>
              <a:rPr lang="en-IN" cap="none" dirty="0"/>
              <a:t>)</a:t>
            </a:r>
          </a:p>
          <a:p>
            <a:endParaRPr lang="en-IN" dirty="0"/>
          </a:p>
        </p:txBody>
      </p:sp>
    </p:spTree>
    <p:extLst>
      <p:ext uri="{BB962C8B-B14F-4D97-AF65-F5344CB8AC3E}">
        <p14:creationId xmlns:p14="http://schemas.microsoft.com/office/powerpoint/2010/main" val="15752058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97E22-8C8B-4B71-A4A5-5A768BB20776}"/>
              </a:ext>
            </a:extLst>
          </p:cNvPr>
          <p:cNvSpPr>
            <a:spLocks noGrp="1"/>
          </p:cNvSpPr>
          <p:nvPr>
            <p:ph type="title"/>
          </p:nvPr>
        </p:nvSpPr>
        <p:spPr/>
        <p:txBody>
          <a:bodyPr/>
          <a:lstStyle/>
          <a:p>
            <a:r>
              <a:rPr lang="en-IN" dirty="0"/>
              <a:t>CHALLENGES FACED</a:t>
            </a:r>
          </a:p>
        </p:txBody>
      </p:sp>
      <p:sp>
        <p:nvSpPr>
          <p:cNvPr id="3" name="Content Placeholder 2">
            <a:extLst>
              <a:ext uri="{FF2B5EF4-FFF2-40B4-BE49-F238E27FC236}">
                <a16:creationId xmlns:a16="http://schemas.microsoft.com/office/drawing/2014/main" id="{FCC6D9C2-2815-4FE9-B668-818C06E37A31}"/>
              </a:ext>
            </a:extLst>
          </p:cNvPr>
          <p:cNvSpPr>
            <a:spLocks noGrp="1"/>
          </p:cNvSpPr>
          <p:nvPr>
            <p:ph idx="1"/>
          </p:nvPr>
        </p:nvSpPr>
        <p:spPr/>
        <p:txBody>
          <a:bodyPr>
            <a:normAutofit fontScale="85000" lnSpcReduction="20000"/>
          </a:bodyPr>
          <a:lstStyle/>
          <a:p>
            <a:r>
              <a:rPr lang="en-US" sz="2400" dirty="0">
                <a:latin typeface="+mj-lt"/>
              </a:rPr>
              <a:t>Biggest challenge I faced was that when I tried to create private team from labeling workforces of Amazon Sagemaker after deleting once, it has deleted Amazon Cognito user pool also and due to that, I was unable to create private team again. When I tried by creating user pool again, then also it was showing error like ResourceNotFoundException: User pool ** &lt;id&gt; does not exist</a:t>
            </a:r>
          </a:p>
          <a:p>
            <a:r>
              <a:rPr lang="en-US" sz="2400" dirty="0">
                <a:latin typeface="+mj-lt"/>
              </a:rPr>
              <a:t>Second biggest challenge I faced was that, in CloudFormation stack, during its creation, inspite of having all entities correct, it gets back to ROLLBACK_COMPLETE stage and hance, CREATION_COMPLETE stage was not displayed. Due to that, analysis job of Amazon comprehend was showing status failed.</a:t>
            </a:r>
          </a:p>
          <a:p>
            <a:r>
              <a:rPr lang="en-US" sz="2400" dirty="0">
                <a:latin typeface="+mj-lt"/>
              </a:rPr>
              <a:t>Third small challenge I faced was that, “We are unable to create/update the role or policy in train custom entity recognizer of comprehend”.</a:t>
            </a:r>
          </a:p>
          <a:p>
            <a:r>
              <a:rPr lang="en-US" sz="2400" dirty="0">
                <a:latin typeface="+mj-lt"/>
              </a:rPr>
              <a:t>But I tried different solutions 4 times and at the end, I was able to complete this challenge.</a:t>
            </a:r>
            <a:endParaRPr lang="en-IN" sz="2400" dirty="0">
              <a:latin typeface="+mj-lt"/>
            </a:endParaRPr>
          </a:p>
        </p:txBody>
      </p:sp>
    </p:spTree>
    <p:extLst>
      <p:ext uri="{BB962C8B-B14F-4D97-AF65-F5344CB8AC3E}">
        <p14:creationId xmlns:p14="http://schemas.microsoft.com/office/powerpoint/2010/main" val="34425244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56E63-D5B0-4D3D-9B4B-9D5B4A45BD0A}"/>
              </a:ext>
            </a:extLst>
          </p:cNvPr>
          <p:cNvSpPr>
            <a:spLocks noGrp="1"/>
          </p:cNvSpPr>
          <p:nvPr>
            <p:ph type="title"/>
          </p:nvPr>
        </p:nvSpPr>
        <p:spPr/>
        <p:txBody>
          <a:bodyPr/>
          <a:lstStyle/>
          <a:p>
            <a:r>
              <a:rPr lang="en-IN" dirty="0"/>
              <a:t>FUTURE ENHANCEMENTS</a:t>
            </a:r>
          </a:p>
        </p:txBody>
      </p:sp>
      <p:sp>
        <p:nvSpPr>
          <p:cNvPr id="3" name="Content Placeholder 2">
            <a:extLst>
              <a:ext uri="{FF2B5EF4-FFF2-40B4-BE49-F238E27FC236}">
                <a16:creationId xmlns:a16="http://schemas.microsoft.com/office/drawing/2014/main" id="{EC90A8CD-6014-47BE-9B35-5D51F724C85B}"/>
              </a:ext>
            </a:extLst>
          </p:cNvPr>
          <p:cNvSpPr>
            <a:spLocks noGrp="1"/>
          </p:cNvSpPr>
          <p:nvPr>
            <p:ph idx="1"/>
          </p:nvPr>
        </p:nvSpPr>
        <p:spPr>
          <a:xfrm>
            <a:off x="685801" y="1695635"/>
            <a:ext cx="10131425" cy="4838330"/>
          </a:xfrm>
        </p:spPr>
        <p:txBody>
          <a:bodyPr>
            <a:noAutofit/>
          </a:bodyPr>
          <a:lstStyle/>
          <a:p>
            <a:r>
              <a:rPr lang="en-US" sz="2400" dirty="0">
                <a:latin typeface="+mj-lt"/>
              </a:rPr>
              <a:t>We can further expand this challenge.</a:t>
            </a:r>
          </a:p>
          <a:p>
            <a:r>
              <a:rPr lang="en-US" sz="2400" dirty="0">
                <a:latin typeface="+mj-lt"/>
              </a:rPr>
              <a:t>We can create all this stuff in VPC and buckets objects are kept private.</a:t>
            </a:r>
          </a:p>
          <a:p>
            <a:r>
              <a:rPr lang="en-US" sz="2400" dirty="0">
                <a:latin typeface="+mj-lt"/>
              </a:rPr>
              <a:t>We can attach one policy to each IAM role to specify that particular task only.</a:t>
            </a:r>
          </a:p>
          <a:p>
            <a:r>
              <a:rPr lang="en-US" sz="2400" dirty="0">
                <a:latin typeface="+mj-lt"/>
              </a:rPr>
              <a:t>Also, we can use notebook instance of Amazon Sagemaker as well as we can attach AWS KMS service for more security along with request to Sagemaker API for SSL certificate.</a:t>
            </a:r>
          </a:p>
          <a:p>
            <a:r>
              <a:rPr lang="en-US" sz="2400" dirty="0">
                <a:latin typeface="+mj-lt"/>
              </a:rPr>
              <a:t>We can encrypt our data at rest as well as in transit mode.</a:t>
            </a:r>
          </a:p>
          <a:p>
            <a:r>
              <a:rPr lang="en-US" sz="2400" dirty="0">
                <a:latin typeface="+mj-lt"/>
              </a:rPr>
              <a:t>We can also use Amazon GuardDuty for threat detection and AWS Shield for protection against DDoS attacks by configuring application load balancer.</a:t>
            </a:r>
          </a:p>
          <a:p>
            <a:r>
              <a:rPr lang="en-US" sz="2400" dirty="0">
                <a:latin typeface="+mj-lt"/>
              </a:rPr>
              <a:t>So, ultimately next level will be security although it is secure but we can make it more secure and it is best practice.</a:t>
            </a:r>
            <a:endParaRPr lang="en-IN" sz="2400" dirty="0">
              <a:latin typeface="+mj-lt"/>
            </a:endParaRPr>
          </a:p>
        </p:txBody>
      </p:sp>
    </p:spTree>
    <p:extLst>
      <p:ext uri="{BB962C8B-B14F-4D97-AF65-F5344CB8AC3E}">
        <p14:creationId xmlns:p14="http://schemas.microsoft.com/office/powerpoint/2010/main" val="3771826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4680A-C41B-4F04-BFEF-1711536A3933}"/>
              </a:ext>
            </a:extLst>
          </p:cNvPr>
          <p:cNvSpPr>
            <a:spLocks noGrp="1"/>
          </p:cNvSpPr>
          <p:nvPr>
            <p:ph type="title"/>
          </p:nvPr>
        </p:nvSpPr>
        <p:spPr>
          <a:xfrm>
            <a:off x="733927" y="2700866"/>
            <a:ext cx="10131425" cy="1456267"/>
          </a:xfrm>
        </p:spPr>
        <p:txBody>
          <a:bodyPr/>
          <a:lstStyle/>
          <a:p>
            <a:pPr algn="ctr"/>
            <a:r>
              <a:rPr lang="en-IN" dirty="0"/>
              <a:t>THANK YOU…</a:t>
            </a:r>
          </a:p>
        </p:txBody>
      </p:sp>
    </p:spTree>
    <p:extLst>
      <p:ext uri="{BB962C8B-B14F-4D97-AF65-F5344CB8AC3E}">
        <p14:creationId xmlns:p14="http://schemas.microsoft.com/office/powerpoint/2010/main" val="24176874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EEC0D-A457-4B15-B8FA-4F18F867C420}"/>
              </a:ext>
            </a:extLst>
          </p:cNvPr>
          <p:cNvSpPr>
            <a:spLocks noGrp="1"/>
          </p:cNvSpPr>
          <p:nvPr>
            <p:ph type="title"/>
          </p:nvPr>
        </p:nvSpPr>
        <p:spPr/>
        <p:txBody>
          <a:bodyPr/>
          <a:lstStyle/>
          <a:p>
            <a:r>
              <a:rPr lang="en-IN" dirty="0"/>
              <a:t>BRIEF SYNOPSIS</a:t>
            </a:r>
          </a:p>
        </p:txBody>
      </p:sp>
      <p:sp>
        <p:nvSpPr>
          <p:cNvPr id="3" name="Content Placeholder 2">
            <a:extLst>
              <a:ext uri="{FF2B5EF4-FFF2-40B4-BE49-F238E27FC236}">
                <a16:creationId xmlns:a16="http://schemas.microsoft.com/office/drawing/2014/main" id="{09F4778B-DD44-4113-8413-DA81DCE9731F}"/>
              </a:ext>
            </a:extLst>
          </p:cNvPr>
          <p:cNvSpPr>
            <a:spLocks noGrp="1"/>
          </p:cNvSpPr>
          <p:nvPr>
            <p:ph idx="1"/>
          </p:nvPr>
        </p:nvSpPr>
        <p:spPr/>
        <p:txBody>
          <a:bodyPr>
            <a:normAutofit fontScale="92500" lnSpcReduction="10000"/>
          </a:bodyPr>
          <a:lstStyle/>
          <a:p>
            <a:r>
              <a:rPr lang="en-IN" sz="2400" dirty="0">
                <a:latin typeface="+mj-lt"/>
                <a:cs typeface="Times New Roman" panose="02020603050405020304" pitchFamily="18" charset="0"/>
              </a:rPr>
              <a:t>As organizations grow in size, so does need for having better document processing.</a:t>
            </a:r>
          </a:p>
          <a:p>
            <a:r>
              <a:rPr lang="en-IN" sz="2400" dirty="0">
                <a:latin typeface="+mj-lt"/>
                <a:cs typeface="Times New Roman" panose="02020603050405020304" pitchFamily="18" charset="0"/>
              </a:rPr>
              <a:t>This is all about building end-to-end intelligent document processing solution using AWS.</a:t>
            </a:r>
          </a:p>
          <a:p>
            <a:r>
              <a:rPr lang="en-IN" sz="2400" dirty="0">
                <a:latin typeface="+mj-lt"/>
                <a:cs typeface="Times New Roman" panose="02020603050405020304" pitchFamily="18" charset="0"/>
              </a:rPr>
              <a:t>In this, we use various AWS services like Amazon S3 for storage, Amazon Textract for extracting text from scanned documents, Amazon Comprehend for training a model, Amazon Lambda for invoking function events, Amazon Cloudwatch to keep track of log of metrics, Amazon A2I for reviewing ML predictions and verification by humans, Amazon Cognito for  creating and managing user pool along with sending notification and Amazon Sagemaker GroundTruth for A2I and for creating private team workforces.</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0571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BE1C0-A1A9-4E61-B804-B7DED5D6C22D}"/>
              </a:ext>
            </a:extLst>
          </p:cNvPr>
          <p:cNvSpPr>
            <a:spLocks noGrp="1"/>
          </p:cNvSpPr>
          <p:nvPr>
            <p:ph type="title"/>
          </p:nvPr>
        </p:nvSpPr>
        <p:spPr/>
        <p:txBody>
          <a:bodyPr/>
          <a:lstStyle/>
          <a:p>
            <a:r>
              <a:rPr lang="en-IN" dirty="0"/>
              <a:t>PROBLEM STATEMENT</a:t>
            </a:r>
          </a:p>
        </p:txBody>
      </p:sp>
      <p:sp>
        <p:nvSpPr>
          <p:cNvPr id="3" name="Content Placeholder 2">
            <a:extLst>
              <a:ext uri="{FF2B5EF4-FFF2-40B4-BE49-F238E27FC236}">
                <a16:creationId xmlns:a16="http://schemas.microsoft.com/office/drawing/2014/main" id="{FC9FF70F-FB16-49A1-906A-3999E04C1640}"/>
              </a:ext>
            </a:extLst>
          </p:cNvPr>
          <p:cNvSpPr>
            <a:spLocks noGrp="1"/>
          </p:cNvSpPr>
          <p:nvPr>
            <p:ph idx="1"/>
          </p:nvPr>
        </p:nvSpPr>
        <p:spPr/>
        <p:txBody>
          <a:bodyPr/>
          <a:lstStyle/>
          <a:p>
            <a:r>
              <a:rPr lang="en-US" sz="3200" dirty="0">
                <a:latin typeface="+mj-lt"/>
                <a:cs typeface="Times New Roman" panose="02020603050405020304" pitchFamily="18" charset="0"/>
              </a:rPr>
              <a:t>Building an end-to-end intelligent document processing solution using AWS.</a:t>
            </a:r>
          </a:p>
          <a:p>
            <a:pPr marL="0" indent="0">
              <a:buNone/>
            </a:pPr>
            <a:endParaRPr lang="en-IN" dirty="0"/>
          </a:p>
        </p:txBody>
      </p:sp>
    </p:spTree>
    <p:extLst>
      <p:ext uri="{BB962C8B-B14F-4D97-AF65-F5344CB8AC3E}">
        <p14:creationId xmlns:p14="http://schemas.microsoft.com/office/powerpoint/2010/main" val="25254574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8A0C8-5C26-417C-9CB1-B4A6FA8E2DC5}"/>
              </a:ext>
            </a:extLst>
          </p:cNvPr>
          <p:cNvSpPr>
            <a:spLocks noGrp="1"/>
          </p:cNvSpPr>
          <p:nvPr>
            <p:ph type="title"/>
          </p:nvPr>
        </p:nvSpPr>
        <p:spPr/>
        <p:txBody>
          <a:bodyPr/>
          <a:lstStyle/>
          <a:p>
            <a:r>
              <a:rPr lang="en-IN" dirty="0"/>
              <a:t>TECHNOLOGY/TOOL/STACK</a:t>
            </a:r>
          </a:p>
        </p:txBody>
      </p:sp>
      <p:sp>
        <p:nvSpPr>
          <p:cNvPr id="3" name="Content Placeholder 2">
            <a:extLst>
              <a:ext uri="{FF2B5EF4-FFF2-40B4-BE49-F238E27FC236}">
                <a16:creationId xmlns:a16="http://schemas.microsoft.com/office/drawing/2014/main" id="{EE8F9A3C-0965-4D17-990B-522BB382E1D9}"/>
              </a:ext>
            </a:extLst>
          </p:cNvPr>
          <p:cNvSpPr>
            <a:spLocks noGrp="1"/>
          </p:cNvSpPr>
          <p:nvPr>
            <p:ph idx="1"/>
          </p:nvPr>
        </p:nvSpPr>
        <p:spPr>
          <a:xfrm>
            <a:off x="685801" y="1828800"/>
            <a:ext cx="10131425" cy="4518734"/>
          </a:xfrm>
        </p:spPr>
        <p:txBody>
          <a:bodyPr>
            <a:noAutofit/>
          </a:bodyPr>
          <a:lstStyle/>
          <a:p>
            <a:r>
              <a:rPr lang="en-IN" sz="2000" dirty="0">
                <a:latin typeface="+mj-lt"/>
              </a:rPr>
              <a:t>Technology : Amazon Web Services(AWS)</a:t>
            </a:r>
          </a:p>
          <a:p>
            <a:r>
              <a:rPr lang="en-IN" sz="2000" dirty="0">
                <a:latin typeface="+mj-lt"/>
              </a:rPr>
              <a:t>Services :</a:t>
            </a:r>
          </a:p>
          <a:p>
            <a:pPr marL="400050" indent="-400050">
              <a:buFont typeface="+mj-lt"/>
              <a:buAutoNum type="romanUcPeriod"/>
            </a:pPr>
            <a:r>
              <a:rPr lang="en-IN" sz="2000" dirty="0">
                <a:latin typeface="+mj-lt"/>
              </a:rPr>
              <a:t>Amazon S3</a:t>
            </a:r>
          </a:p>
          <a:p>
            <a:pPr marL="400050" indent="-400050">
              <a:buFont typeface="+mj-lt"/>
              <a:buAutoNum type="romanUcPeriod"/>
            </a:pPr>
            <a:r>
              <a:rPr lang="en-IN" sz="2000" dirty="0">
                <a:latin typeface="+mj-lt"/>
              </a:rPr>
              <a:t>Amazon Textract</a:t>
            </a:r>
          </a:p>
          <a:p>
            <a:pPr marL="400050" indent="-400050">
              <a:buFont typeface="+mj-lt"/>
              <a:buAutoNum type="romanUcPeriod"/>
            </a:pPr>
            <a:r>
              <a:rPr lang="en-IN" sz="2000" dirty="0">
                <a:latin typeface="+mj-lt"/>
              </a:rPr>
              <a:t>Amazon Comprehend</a:t>
            </a:r>
          </a:p>
          <a:p>
            <a:pPr marL="400050" indent="-400050">
              <a:buFont typeface="+mj-lt"/>
              <a:buAutoNum type="romanUcPeriod"/>
            </a:pPr>
            <a:r>
              <a:rPr lang="en-IN" sz="2000" dirty="0">
                <a:latin typeface="+mj-lt"/>
              </a:rPr>
              <a:t>Amazon Sagemaker</a:t>
            </a:r>
          </a:p>
          <a:p>
            <a:pPr marL="400050" indent="-400050">
              <a:buFont typeface="+mj-lt"/>
              <a:buAutoNum type="romanUcPeriod"/>
            </a:pPr>
            <a:r>
              <a:rPr lang="en-IN" sz="2000" dirty="0">
                <a:latin typeface="+mj-lt"/>
              </a:rPr>
              <a:t>Amazon A2I(Augmented AI)</a:t>
            </a:r>
          </a:p>
          <a:p>
            <a:pPr marL="400050" indent="-400050">
              <a:buFont typeface="+mj-lt"/>
              <a:buAutoNum type="romanUcPeriod"/>
            </a:pPr>
            <a:r>
              <a:rPr lang="en-IN" sz="2000" dirty="0">
                <a:latin typeface="+mj-lt"/>
              </a:rPr>
              <a:t>Amazon Lambda</a:t>
            </a:r>
          </a:p>
          <a:p>
            <a:pPr marL="400050" indent="-400050">
              <a:buFont typeface="+mj-lt"/>
              <a:buAutoNum type="romanUcPeriod"/>
            </a:pPr>
            <a:r>
              <a:rPr lang="en-IN" sz="2000" dirty="0">
                <a:latin typeface="+mj-lt"/>
              </a:rPr>
              <a:t>Amazon Cloudwatch</a:t>
            </a:r>
          </a:p>
          <a:p>
            <a:pPr marL="400050" indent="-400050">
              <a:buFont typeface="+mj-lt"/>
              <a:buAutoNum type="romanUcPeriod"/>
            </a:pPr>
            <a:r>
              <a:rPr lang="en-IN" sz="2000" dirty="0">
                <a:latin typeface="+mj-lt"/>
              </a:rPr>
              <a:t>AWS CloudFormation</a:t>
            </a:r>
          </a:p>
          <a:p>
            <a:pPr marL="400050" indent="-400050">
              <a:buFont typeface="+mj-lt"/>
              <a:buAutoNum type="romanUcPeriod"/>
            </a:pPr>
            <a:r>
              <a:rPr lang="en-IN" sz="2000" dirty="0">
                <a:latin typeface="+mj-lt"/>
              </a:rPr>
              <a:t>AWS IAM</a:t>
            </a:r>
          </a:p>
        </p:txBody>
      </p:sp>
    </p:spTree>
    <p:extLst>
      <p:ext uri="{BB962C8B-B14F-4D97-AF65-F5344CB8AC3E}">
        <p14:creationId xmlns:p14="http://schemas.microsoft.com/office/powerpoint/2010/main" val="32393241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04D1F-CADE-4BAE-A516-0F3C2FEB9444}"/>
              </a:ext>
            </a:extLst>
          </p:cNvPr>
          <p:cNvSpPr>
            <a:spLocks noGrp="1"/>
          </p:cNvSpPr>
          <p:nvPr>
            <p:ph type="title"/>
          </p:nvPr>
        </p:nvSpPr>
        <p:spPr/>
        <p:txBody>
          <a:bodyPr/>
          <a:lstStyle/>
          <a:p>
            <a:r>
              <a:rPr lang="en-IN" dirty="0"/>
              <a:t>prerequisites</a:t>
            </a:r>
          </a:p>
        </p:txBody>
      </p:sp>
      <p:sp>
        <p:nvSpPr>
          <p:cNvPr id="3" name="Content Placeholder 2">
            <a:extLst>
              <a:ext uri="{FF2B5EF4-FFF2-40B4-BE49-F238E27FC236}">
                <a16:creationId xmlns:a16="http://schemas.microsoft.com/office/drawing/2014/main" id="{E9190B69-6FAC-4110-9990-6BED79C2500D}"/>
              </a:ext>
            </a:extLst>
          </p:cNvPr>
          <p:cNvSpPr>
            <a:spLocks noGrp="1"/>
          </p:cNvSpPr>
          <p:nvPr>
            <p:ph idx="1"/>
          </p:nvPr>
        </p:nvSpPr>
        <p:spPr/>
        <p:txBody>
          <a:bodyPr/>
          <a:lstStyle/>
          <a:p>
            <a:r>
              <a:rPr lang="en-IN" sz="2400" dirty="0"/>
              <a:t>AWS account with necessary AWS IAM permissions to launch AWS CloudFormation Template.</a:t>
            </a:r>
          </a:p>
          <a:p>
            <a:r>
              <a:rPr lang="en-IN" sz="2400" dirty="0"/>
              <a:t>AWS Free Tier is preferable.</a:t>
            </a:r>
          </a:p>
          <a:p>
            <a:endParaRPr lang="en-IN" dirty="0"/>
          </a:p>
        </p:txBody>
      </p:sp>
    </p:spTree>
    <p:extLst>
      <p:ext uri="{BB962C8B-B14F-4D97-AF65-F5344CB8AC3E}">
        <p14:creationId xmlns:p14="http://schemas.microsoft.com/office/powerpoint/2010/main" val="24181306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8A0C8-5C26-417C-9CB1-B4A6FA8E2DC5}"/>
              </a:ext>
            </a:extLst>
          </p:cNvPr>
          <p:cNvSpPr>
            <a:spLocks noGrp="1"/>
          </p:cNvSpPr>
          <p:nvPr>
            <p:ph type="title"/>
          </p:nvPr>
        </p:nvSpPr>
        <p:spPr/>
        <p:txBody>
          <a:bodyPr/>
          <a:lstStyle/>
          <a:p>
            <a:r>
              <a:rPr lang="en-IN" dirty="0"/>
              <a:t>SOLUTION ARCHITECTURE</a:t>
            </a:r>
          </a:p>
        </p:txBody>
      </p:sp>
      <p:sp>
        <p:nvSpPr>
          <p:cNvPr id="3" name="Content Placeholder 2">
            <a:extLst>
              <a:ext uri="{FF2B5EF4-FFF2-40B4-BE49-F238E27FC236}">
                <a16:creationId xmlns:a16="http://schemas.microsoft.com/office/drawing/2014/main" id="{EE8F9A3C-0965-4D17-990B-522BB382E1D9}"/>
              </a:ext>
            </a:extLst>
          </p:cNvPr>
          <p:cNvSpPr>
            <a:spLocks noGrp="1"/>
          </p:cNvSpPr>
          <p:nvPr>
            <p:ph idx="1"/>
          </p:nvPr>
        </p:nvSpPr>
        <p:spPr>
          <a:xfrm>
            <a:off x="570469" y="241300"/>
            <a:ext cx="10131425" cy="4266532"/>
          </a:xfrm>
        </p:spPr>
        <p:txBody>
          <a:bodyPr>
            <a:normAutofit/>
          </a:bodyPr>
          <a:lstStyle/>
          <a:p>
            <a:r>
              <a:rPr lang="en-IN" sz="2400" dirty="0">
                <a:latin typeface="+mj-lt"/>
              </a:rPr>
              <a:t>Workflow :</a:t>
            </a:r>
          </a:p>
          <a:p>
            <a:pPr marL="0" indent="0">
              <a:buNone/>
            </a:pPr>
            <a:endParaRPr lang="en-IN" sz="2400" dirty="0">
              <a:latin typeface="+mj-lt"/>
            </a:endParaRPr>
          </a:p>
          <a:p>
            <a:pPr marL="0" indent="0">
              <a:buNone/>
            </a:pPr>
            <a:endParaRPr lang="en-IN" sz="2400" dirty="0">
              <a:latin typeface="+mj-lt"/>
            </a:endParaRPr>
          </a:p>
        </p:txBody>
      </p:sp>
      <p:pic>
        <p:nvPicPr>
          <p:cNvPr id="7" name="Picture 6">
            <a:extLst>
              <a:ext uri="{FF2B5EF4-FFF2-40B4-BE49-F238E27FC236}">
                <a16:creationId xmlns:a16="http://schemas.microsoft.com/office/drawing/2014/main" id="{EB77E340-AE46-4336-BB38-6A0121C165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2" y="2522141"/>
            <a:ext cx="8025062" cy="3726259"/>
          </a:xfrm>
          <a:prstGeom prst="rect">
            <a:avLst/>
          </a:prstGeom>
        </p:spPr>
      </p:pic>
    </p:spTree>
    <p:extLst>
      <p:ext uri="{BB962C8B-B14F-4D97-AF65-F5344CB8AC3E}">
        <p14:creationId xmlns:p14="http://schemas.microsoft.com/office/powerpoint/2010/main" val="6589625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2A041-DB83-43D0-966E-61D65C1B85DF}"/>
              </a:ext>
            </a:extLst>
          </p:cNvPr>
          <p:cNvSpPr>
            <a:spLocks noGrp="1"/>
          </p:cNvSpPr>
          <p:nvPr>
            <p:ph type="title"/>
          </p:nvPr>
        </p:nvSpPr>
        <p:spPr/>
        <p:txBody>
          <a:bodyPr/>
          <a:lstStyle/>
          <a:p>
            <a:r>
              <a:rPr lang="en-IN" dirty="0"/>
              <a:t>Continue…</a:t>
            </a:r>
          </a:p>
        </p:txBody>
      </p:sp>
      <p:sp>
        <p:nvSpPr>
          <p:cNvPr id="3" name="Content Placeholder 2">
            <a:extLst>
              <a:ext uri="{FF2B5EF4-FFF2-40B4-BE49-F238E27FC236}">
                <a16:creationId xmlns:a16="http://schemas.microsoft.com/office/drawing/2014/main" id="{78DB8497-4B68-4211-8F48-4BDC61AC4C96}"/>
              </a:ext>
            </a:extLst>
          </p:cNvPr>
          <p:cNvSpPr>
            <a:spLocks noGrp="1"/>
          </p:cNvSpPr>
          <p:nvPr>
            <p:ph idx="1"/>
          </p:nvPr>
        </p:nvSpPr>
        <p:spPr/>
        <p:txBody>
          <a:bodyPr/>
          <a:lstStyle/>
          <a:p>
            <a:r>
              <a:rPr lang="en-IN" dirty="0">
                <a:latin typeface="+mj-lt"/>
              </a:rPr>
              <a:t>In real-time solutions, I have made use of following services :</a:t>
            </a:r>
          </a:p>
          <a:p>
            <a:pPr marL="0" indent="0">
              <a:buNone/>
            </a:pPr>
            <a:r>
              <a:rPr lang="en-IN" dirty="0">
                <a:latin typeface="+mj-lt"/>
              </a:rPr>
              <a:t>      1. Amazon S3</a:t>
            </a:r>
          </a:p>
          <a:p>
            <a:pPr marL="0" indent="0">
              <a:buNone/>
            </a:pPr>
            <a:r>
              <a:rPr lang="en-IN" dirty="0">
                <a:latin typeface="+mj-lt"/>
              </a:rPr>
              <a:t>      2. Amazon Comprehend</a:t>
            </a:r>
          </a:p>
          <a:p>
            <a:pPr marL="0" indent="0">
              <a:buNone/>
            </a:pPr>
            <a:r>
              <a:rPr lang="en-IN" dirty="0">
                <a:latin typeface="+mj-lt"/>
              </a:rPr>
              <a:t>      3. AWS Identity and Access Management(IAM)(I have used roles and policies)</a:t>
            </a:r>
          </a:p>
          <a:p>
            <a:pPr marL="0" indent="0">
              <a:buNone/>
            </a:pPr>
            <a:r>
              <a:rPr lang="en-IN" dirty="0">
                <a:latin typeface="+mj-lt"/>
              </a:rPr>
              <a:t>      4. Amazon Sagemaker</a:t>
            </a:r>
          </a:p>
          <a:p>
            <a:pPr marL="0" indent="0">
              <a:buNone/>
            </a:pPr>
            <a:r>
              <a:rPr lang="en-IN" dirty="0">
                <a:latin typeface="+mj-lt"/>
              </a:rPr>
              <a:t>      5. Amazon Augmented AI</a:t>
            </a:r>
          </a:p>
          <a:p>
            <a:pPr marL="0" indent="0">
              <a:buNone/>
            </a:pPr>
            <a:r>
              <a:rPr lang="en-IN" dirty="0">
                <a:latin typeface="+mj-lt"/>
              </a:rPr>
              <a:t>      6. AWS CloudFormation</a:t>
            </a:r>
          </a:p>
        </p:txBody>
      </p:sp>
    </p:spTree>
    <p:extLst>
      <p:ext uri="{BB962C8B-B14F-4D97-AF65-F5344CB8AC3E}">
        <p14:creationId xmlns:p14="http://schemas.microsoft.com/office/powerpoint/2010/main" val="3377804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D91D7-6C70-4C79-B082-60D99F82F1B1}"/>
              </a:ext>
            </a:extLst>
          </p:cNvPr>
          <p:cNvSpPr>
            <a:spLocks noGrp="1"/>
          </p:cNvSpPr>
          <p:nvPr>
            <p:ph type="title"/>
          </p:nvPr>
        </p:nvSpPr>
        <p:spPr/>
        <p:txBody>
          <a:bodyPr/>
          <a:lstStyle/>
          <a:p>
            <a:r>
              <a:rPr lang="en-IN" dirty="0"/>
              <a:t>CONTINUE…</a:t>
            </a:r>
          </a:p>
        </p:txBody>
      </p:sp>
      <p:sp>
        <p:nvSpPr>
          <p:cNvPr id="3" name="Content Placeholder 2">
            <a:extLst>
              <a:ext uri="{FF2B5EF4-FFF2-40B4-BE49-F238E27FC236}">
                <a16:creationId xmlns:a16="http://schemas.microsoft.com/office/drawing/2014/main" id="{205404A3-C7AA-4FE5-91E0-DE9AB22A3553}"/>
              </a:ext>
            </a:extLst>
          </p:cNvPr>
          <p:cNvSpPr>
            <a:spLocks noGrp="1"/>
          </p:cNvSpPr>
          <p:nvPr>
            <p:ph idx="1"/>
          </p:nvPr>
        </p:nvSpPr>
        <p:spPr>
          <a:xfrm>
            <a:off x="685801" y="2142067"/>
            <a:ext cx="10131425" cy="4106333"/>
          </a:xfrm>
        </p:spPr>
        <p:txBody>
          <a:bodyPr>
            <a:noAutofit/>
          </a:bodyPr>
          <a:lstStyle/>
          <a:p>
            <a:r>
              <a:rPr lang="en-IN" sz="2400" dirty="0">
                <a:latin typeface="+mj-lt"/>
              </a:rPr>
              <a:t>This solution takes images(scanned documents or screenshots or pictures of documents) as input.</a:t>
            </a:r>
          </a:p>
          <a:p>
            <a:r>
              <a:rPr lang="en-IN" sz="2400" dirty="0">
                <a:latin typeface="+mj-lt"/>
              </a:rPr>
              <a:t>Upload it to Amazon S3, this action will trigger AWS Lambda function.</a:t>
            </a:r>
          </a:p>
          <a:p>
            <a:r>
              <a:rPr lang="en-IN" sz="2400" dirty="0">
                <a:latin typeface="+mj-lt"/>
              </a:rPr>
              <a:t>Through notification event, function sends image to Amazon Textract to extract text from image.</a:t>
            </a:r>
          </a:p>
          <a:p>
            <a:r>
              <a:rPr lang="en-IN" sz="2400" dirty="0">
                <a:latin typeface="+mj-lt"/>
              </a:rPr>
              <a:t>It’s result will be send to Amazon Comprehend entity recognizer.</a:t>
            </a:r>
          </a:p>
          <a:p>
            <a:r>
              <a:rPr lang="en-IN" sz="2400" dirty="0">
                <a:latin typeface="+mj-lt"/>
              </a:rPr>
              <a:t>Amazon A2I starts human verification.</a:t>
            </a:r>
          </a:p>
          <a:p>
            <a:r>
              <a:rPr lang="en-IN" sz="2400" dirty="0">
                <a:latin typeface="+mj-lt"/>
              </a:rPr>
              <a:t>Now, Amazon A2I send an Amazon Cloudwatch event which will trigger lambda function and function checks for human reviewers.</a:t>
            </a:r>
          </a:p>
        </p:txBody>
      </p:sp>
    </p:spTree>
    <p:extLst>
      <p:ext uri="{BB962C8B-B14F-4D97-AF65-F5344CB8AC3E}">
        <p14:creationId xmlns:p14="http://schemas.microsoft.com/office/powerpoint/2010/main" val="25276341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5D80C-B887-4B9E-B725-73A1E5BC00D2}"/>
              </a:ext>
            </a:extLst>
          </p:cNvPr>
          <p:cNvSpPr>
            <a:spLocks noGrp="1"/>
          </p:cNvSpPr>
          <p:nvPr>
            <p:ph type="title"/>
          </p:nvPr>
        </p:nvSpPr>
        <p:spPr/>
        <p:txBody>
          <a:bodyPr/>
          <a:lstStyle/>
          <a:p>
            <a:r>
              <a:rPr lang="en-IN" dirty="0"/>
              <a:t>DEMO VIDEO of SCREENSHOTS</a:t>
            </a:r>
          </a:p>
        </p:txBody>
      </p:sp>
      <p:pic>
        <p:nvPicPr>
          <p:cNvPr id="4" name="aws-challenge-1">
            <a:hlinkClick r:id="" action="ppaction://media"/>
            <a:extLst>
              <a:ext uri="{FF2B5EF4-FFF2-40B4-BE49-F238E27FC236}">
                <a16:creationId xmlns:a16="http://schemas.microsoft.com/office/drawing/2014/main" id="{0CDD01B3-3650-47ED-9713-66F094194EA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882066" y="1757779"/>
            <a:ext cx="7013359" cy="4163627"/>
          </a:xfrm>
        </p:spPr>
      </p:pic>
    </p:spTree>
    <p:extLst>
      <p:ext uri="{BB962C8B-B14F-4D97-AF65-F5344CB8AC3E}">
        <p14:creationId xmlns:p14="http://schemas.microsoft.com/office/powerpoint/2010/main" val="1583348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05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TM03457452[[fn=Celestial]]</Template>
  <TotalTime>147</TotalTime>
  <Words>666</Words>
  <Application>Microsoft Office PowerPoint</Application>
  <PresentationFormat>Widescreen</PresentationFormat>
  <Paragraphs>55</Paragraphs>
  <Slides>12</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Times New Roman</vt:lpstr>
      <vt:lpstr>Celestial</vt:lpstr>
      <vt:lpstr>COPGEMINI CHALLENGE-1(AWS)</vt:lpstr>
      <vt:lpstr>BRIEF SYNOPSIS</vt:lpstr>
      <vt:lpstr>PROBLEM STATEMENT</vt:lpstr>
      <vt:lpstr>TECHNOLOGY/TOOL/STACK</vt:lpstr>
      <vt:lpstr>prerequisites</vt:lpstr>
      <vt:lpstr>SOLUTION ARCHITECTURE</vt:lpstr>
      <vt:lpstr>Continue…</vt:lpstr>
      <vt:lpstr>CONTINUE…</vt:lpstr>
      <vt:lpstr>DEMO VIDEO of SCREENSHOTS</vt:lpstr>
      <vt:lpstr>CHALLENGES FACED</vt:lpstr>
      <vt:lpstr>FUTURE ENHANCEMENTS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COPGEMINI CHALLENGE(AWS)</dc:title>
  <dc:creator>Janvi Ajudiya</dc:creator>
  <cp:lastModifiedBy>Janvi Ajudiya</cp:lastModifiedBy>
  <cp:revision>16</cp:revision>
  <dcterms:created xsi:type="dcterms:W3CDTF">2020-11-08T17:39:00Z</dcterms:created>
  <dcterms:modified xsi:type="dcterms:W3CDTF">2020-11-10T04:24:25Z</dcterms:modified>
</cp:coreProperties>
</file>

<file path=docProps/thumbnail.jpeg>
</file>